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85" r:id="rId4"/>
    <p:sldId id="278" r:id="rId5"/>
    <p:sldId id="287" r:id="rId6"/>
    <p:sldId id="262" r:id="rId7"/>
    <p:sldId id="289" r:id="rId8"/>
    <p:sldId id="288" r:id="rId9"/>
    <p:sldId id="294" r:id="rId10"/>
    <p:sldId id="290" r:id="rId11"/>
    <p:sldId id="292" r:id="rId12"/>
    <p:sldId id="295" r:id="rId13"/>
    <p:sldId id="293" r:id="rId14"/>
    <p:sldId id="260" r:id="rId1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rjlehton\Local%20Settings\Temp\CinxiaSureSelec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chart>
    <c:title>
      <c:tx>
        <c:rich>
          <a:bodyPr/>
          <a:lstStyle/>
          <a:p>
            <a:pPr>
              <a:defRPr/>
            </a:pPr>
            <a:r>
              <a:rPr lang="fi-FI"/>
              <a:t>Cinxia Sure Select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Sheet1!$D$2</c:f>
              <c:strCache>
                <c:ptCount val="1"/>
                <c:pt idx="0">
                  <c:v>Reads (total 337 635)</c:v>
                </c:pt>
              </c:strCache>
            </c:strRef>
          </c:tx>
          <c:dLbls>
            <c:txPr>
              <a:bodyPr/>
              <a:lstStyle/>
              <a:p>
                <a:pPr>
                  <a:defRPr sz="800"/>
                </a:pPr>
                <a:endParaRPr lang="fi-FI"/>
              </a:p>
            </c:txPr>
            <c:showVal val="1"/>
          </c:dLbls>
          <c:cat>
            <c:strRef>
              <c:f>Sheet1!$C$3:$C$26</c:f>
              <c:strCache>
                <c:ptCount val="24"/>
                <c:pt idx="0">
                  <c:v>TCMID_3 - Tas_pooli_Cinxia Sure Select_F3</c:v>
                </c:pt>
                <c:pt idx="1">
                  <c:v>TCMID_50 - Tas_pooli_Cinxia Sure Select_6,9-12 +7+8</c:v>
                </c:pt>
                <c:pt idx="2">
                  <c:v>TCMID_51 - Tas_pooli_Cinxia Sure Select_A1</c:v>
                </c:pt>
                <c:pt idx="3">
                  <c:v>TCMID_52 - Tas_pooli_Cinxia Sure Select_B1</c:v>
                </c:pt>
                <c:pt idx="4">
                  <c:v>TCMID_53 - Tas_pooli_Cinxia Sure Select_C1</c:v>
                </c:pt>
                <c:pt idx="5">
                  <c:v>TCMID_54 - Tas_pooli_Cinxia Sure Select_D1</c:v>
                </c:pt>
                <c:pt idx="6">
                  <c:v>TCMID_55 - Tas_pooli_Cinxia Sure Select_E1</c:v>
                </c:pt>
                <c:pt idx="7">
                  <c:v>TCMID_56 - Tas_pooli_Cinxia Sure Select_F1</c:v>
                </c:pt>
                <c:pt idx="8">
                  <c:v>TCMID_57 - Tas_pooli_Cinxia Sure Select_G1</c:v>
                </c:pt>
                <c:pt idx="9">
                  <c:v>TCMID_58 - Tas_pooli_Cinxia Sure Select_H1</c:v>
                </c:pt>
                <c:pt idx="10">
                  <c:v>TCMID_59 - Tas_pooli_Cinxia Sure Select_A2</c:v>
                </c:pt>
                <c:pt idx="11">
                  <c:v>TCMID_60 - Tas_pooli_Cinxia Sure Select_A3</c:v>
                </c:pt>
                <c:pt idx="12">
                  <c:v>TCMID_61 - Tas_pooli_Cinxia Sure Select_B3</c:v>
                </c:pt>
                <c:pt idx="13">
                  <c:v>TCMID_62 - Tas_pooli_Cinxia Sure Select_C3</c:v>
                </c:pt>
                <c:pt idx="14">
                  <c:v>TCMID_63 - Tas_pooli_Cinxia Sure Select_1</c:v>
                </c:pt>
                <c:pt idx="15">
                  <c:v>TCMID_64 - Tas_pooli_Cinxia Sure Select_2</c:v>
                </c:pt>
                <c:pt idx="16">
                  <c:v>TCMID_65 - Tas_pooli_Cinxia Sure Select_3</c:v>
                </c:pt>
                <c:pt idx="17">
                  <c:v>TCMID_66 - Tas_pooli_Cinxia Sure Select_4</c:v>
                </c:pt>
                <c:pt idx="18">
                  <c:v>TCMID_67 - Tas_pooli_Cinxia Sure Select_5</c:v>
                </c:pt>
                <c:pt idx="19">
                  <c:v>TCMID_68 - Tas_pooli_Cinxia Sure Select_D3</c:v>
                </c:pt>
                <c:pt idx="20">
                  <c:v>TCMID_69 - Tas_pooli_Cinxia Sure Select_E3</c:v>
                </c:pt>
                <c:pt idx="21">
                  <c:v>TCMID70 - </c:v>
                </c:pt>
                <c:pt idx="22">
                  <c:v>TCMID71 - </c:v>
                </c:pt>
                <c:pt idx="23">
                  <c:v>TCMID_72 - Tas_pooli_Cinxia Sure Select_13-16</c:v>
                </c:pt>
              </c:strCache>
            </c:strRef>
          </c:cat>
          <c:val>
            <c:numRef>
              <c:f>Sheet1!$D$3:$D$26</c:f>
              <c:numCache>
                <c:formatCode>###\ ###\ ###</c:formatCode>
                <c:ptCount val="24"/>
                <c:pt idx="0">
                  <c:v>30753</c:v>
                </c:pt>
                <c:pt idx="1">
                  <c:v>31488</c:v>
                </c:pt>
                <c:pt idx="2">
                  <c:v>7998</c:v>
                </c:pt>
                <c:pt idx="3">
                  <c:v>11072</c:v>
                </c:pt>
                <c:pt idx="4">
                  <c:v>20699</c:v>
                </c:pt>
                <c:pt idx="5">
                  <c:v>13346</c:v>
                </c:pt>
                <c:pt idx="6">
                  <c:v>10540</c:v>
                </c:pt>
                <c:pt idx="7">
                  <c:v>4568</c:v>
                </c:pt>
                <c:pt idx="8">
                  <c:v>9164</c:v>
                </c:pt>
                <c:pt idx="9">
                  <c:v>7520</c:v>
                </c:pt>
                <c:pt idx="10">
                  <c:v>9863</c:v>
                </c:pt>
                <c:pt idx="11">
                  <c:v>1131</c:v>
                </c:pt>
                <c:pt idx="12">
                  <c:v>11687</c:v>
                </c:pt>
                <c:pt idx="13">
                  <c:v>9362</c:v>
                </c:pt>
                <c:pt idx="14">
                  <c:v>12959</c:v>
                </c:pt>
                <c:pt idx="15">
                  <c:v>13717</c:v>
                </c:pt>
                <c:pt idx="16">
                  <c:v>16644</c:v>
                </c:pt>
                <c:pt idx="17">
                  <c:v>9214</c:v>
                </c:pt>
                <c:pt idx="18">
                  <c:v>9780</c:v>
                </c:pt>
                <c:pt idx="19">
                  <c:v>20851</c:v>
                </c:pt>
                <c:pt idx="20">
                  <c:v>17110</c:v>
                </c:pt>
                <c:pt idx="21">
                  <c:v>22316</c:v>
                </c:pt>
                <c:pt idx="22">
                  <c:v>21122</c:v>
                </c:pt>
                <c:pt idx="23">
                  <c:v>14731</c:v>
                </c:pt>
              </c:numCache>
            </c:numRef>
          </c:val>
        </c:ser>
        <c:ser>
          <c:idx val="1"/>
          <c:order val="1"/>
          <c:tx>
            <c:strRef>
              <c:f>Sheet1!$E$2</c:f>
              <c:strCache>
                <c:ptCount val="1"/>
                <c:pt idx="0">
                  <c:v>BASES (bp)</c:v>
                </c:pt>
              </c:strCache>
            </c:strRef>
          </c:tx>
          <c:cat>
            <c:strRef>
              <c:f>Sheet1!$C$3:$C$26</c:f>
              <c:strCache>
                <c:ptCount val="24"/>
                <c:pt idx="0">
                  <c:v>TCMID_3 - Tas_pooli_Cinxia Sure Select_F3</c:v>
                </c:pt>
                <c:pt idx="1">
                  <c:v>TCMID_50 - Tas_pooli_Cinxia Sure Select_6,9-12 +7+8</c:v>
                </c:pt>
                <c:pt idx="2">
                  <c:v>TCMID_51 - Tas_pooli_Cinxia Sure Select_A1</c:v>
                </c:pt>
                <c:pt idx="3">
                  <c:v>TCMID_52 - Tas_pooli_Cinxia Sure Select_B1</c:v>
                </c:pt>
                <c:pt idx="4">
                  <c:v>TCMID_53 - Tas_pooli_Cinxia Sure Select_C1</c:v>
                </c:pt>
                <c:pt idx="5">
                  <c:v>TCMID_54 - Tas_pooli_Cinxia Sure Select_D1</c:v>
                </c:pt>
                <c:pt idx="6">
                  <c:v>TCMID_55 - Tas_pooli_Cinxia Sure Select_E1</c:v>
                </c:pt>
                <c:pt idx="7">
                  <c:v>TCMID_56 - Tas_pooli_Cinxia Sure Select_F1</c:v>
                </c:pt>
                <c:pt idx="8">
                  <c:v>TCMID_57 - Tas_pooli_Cinxia Sure Select_G1</c:v>
                </c:pt>
                <c:pt idx="9">
                  <c:v>TCMID_58 - Tas_pooli_Cinxia Sure Select_H1</c:v>
                </c:pt>
                <c:pt idx="10">
                  <c:v>TCMID_59 - Tas_pooli_Cinxia Sure Select_A2</c:v>
                </c:pt>
                <c:pt idx="11">
                  <c:v>TCMID_60 - Tas_pooli_Cinxia Sure Select_A3</c:v>
                </c:pt>
                <c:pt idx="12">
                  <c:v>TCMID_61 - Tas_pooli_Cinxia Sure Select_B3</c:v>
                </c:pt>
                <c:pt idx="13">
                  <c:v>TCMID_62 - Tas_pooli_Cinxia Sure Select_C3</c:v>
                </c:pt>
                <c:pt idx="14">
                  <c:v>TCMID_63 - Tas_pooli_Cinxia Sure Select_1</c:v>
                </c:pt>
                <c:pt idx="15">
                  <c:v>TCMID_64 - Tas_pooli_Cinxia Sure Select_2</c:v>
                </c:pt>
                <c:pt idx="16">
                  <c:v>TCMID_65 - Tas_pooli_Cinxia Sure Select_3</c:v>
                </c:pt>
                <c:pt idx="17">
                  <c:v>TCMID_66 - Tas_pooli_Cinxia Sure Select_4</c:v>
                </c:pt>
                <c:pt idx="18">
                  <c:v>TCMID_67 - Tas_pooli_Cinxia Sure Select_5</c:v>
                </c:pt>
                <c:pt idx="19">
                  <c:v>TCMID_68 - Tas_pooli_Cinxia Sure Select_D3</c:v>
                </c:pt>
                <c:pt idx="20">
                  <c:v>TCMID_69 - Tas_pooli_Cinxia Sure Select_E3</c:v>
                </c:pt>
                <c:pt idx="21">
                  <c:v>TCMID70 - </c:v>
                </c:pt>
                <c:pt idx="22">
                  <c:v>TCMID71 - </c:v>
                </c:pt>
                <c:pt idx="23">
                  <c:v>TCMID_72 - Tas_pooli_Cinxia Sure Select_13-16</c:v>
                </c:pt>
              </c:strCache>
            </c:strRef>
          </c:cat>
          <c:val>
            <c:numRef>
              <c:f>Sheet1!$E$3:$E$26</c:f>
            </c:numRef>
          </c:val>
        </c:ser>
        <c:ser>
          <c:idx val="2"/>
          <c:order val="2"/>
          <c:tx>
            <c:strRef>
              <c:f>Sheet1!$F$2</c:f>
              <c:strCache>
                <c:ptCount val="1"/>
                <c:pt idx="0">
                  <c:v>Bases kbp (total 128 555 kbp)</c:v>
                </c:pt>
              </c:strCache>
            </c:strRef>
          </c:tx>
          <c:dLbls>
            <c:dLbl>
              <c:idx val="0"/>
              <c:layout>
                <c:manualLayout>
                  <c:x val="-6.9276382546584574E-3"/>
                  <c:y val="-6.3205682738328994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1.3855276509316921E-3"/>
                  <c:y val="-4.2137121825552735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4.156582952795071E-3"/>
                  <c:y val="-2.106856091277635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2.7710553018633842E-3"/>
                  <c:y val="-6.3205682738328994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4.156582952795071E-3"/>
                  <c:y val="-2.106856091277635E-3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-1.3855276509316921E-3"/>
                  <c:y val="-2.106856091277635E-3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-2.7710553018633842E-3"/>
                  <c:y val="-6.3205682738328994E-3"/>
                </c:manualLayout>
              </c:layout>
              <c:dLblPos val="outEnd"/>
              <c:showVal val="1"/>
            </c:dLbl>
            <c:dLbl>
              <c:idx val="7"/>
              <c:layout>
                <c:manualLayout>
                  <c:x val="-4.156582952795071E-3"/>
                  <c:y val="-8.4274243651104568E-3"/>
                </c:manualLayout>
              </c:layout>
              <c:dLblPos val="outEnd"/>
              <c:showVal val="1"/>
            </c:dLbl>
            <c:dLbl>
              <c:idx val="8"/>
              <c:layout>
                <c:manualLayout>
                  <c:x val="-5.5421106037267685E-3"/>
                  <c:y val="-8.4274243651104568E-3"/>
                </c:manualLayout>
              </c:layout>
              <c:dLblPos val="outEnd"/>
              <c:showVal val="1"/>
            </c:dLbl>
            <c:dLbl>
              <c:idx val="9"/>
              <c:layout>
                <c:manualLayout>
                  <c:x val="-1.3855276509316921E-3"/>
                  <c:y val="-4.2137121825552735E-3"/>
                </c:manualLayout>
              </c:layout>
              <c:dLblPos val="outEnd"/>
              <c:showVal val="1"/>
            </c:dLbl>
            <c:dLbl>
              <c:idx val="10"/>
              <c:layout>
                <c:manualLayout>
                  <c:x val="0"/>
                  <c:y val="-6.3205682738328994E-3"/>
                </c:manualLayout>
              </c:layout>
              <c:dLblPos val="outEnd"/>
              <c:showVal val="1"/>
            </c:dLbl>
            <c:dLbl>
              <c:idx val="11"/>
              <c:layout>
                <c:manualLayout>
                  <c:x val="-1.3855276509316921E-3"/>
                  <c:y val="-2.106856091277635E-3"/>
                </c:manualLayout>
              </c:layout>
              <c:dLblPos val="outEnd"/>
              <c:showVal val="1"/>
            </c:dLbl>
            <c:dLbl>
              <c:idx val="12"/>
              <c:layout>
                <c:manualLayout>
                  <c:x val="-4.156582952795071E-3"/>
                  <c:y val="-2.106856091277635E-3"/>
                </c:manualLayout>
              </c:layout>
              <c:dLblPos val="outEnd"/>
              <c:showVal val="1"/>
            </c:dLbl>
            <c:dLbl>
              <c:idx val="13"/>
              <c:layout>
                <c:manualLayout>
                  <c:x val="-4.156582952795071E-3"/>
                  <c:y val="-4.2137121825552735E-3"/>
                </c:manualLayout>
              </c:layout>
              <c:dLblPos val="outEnd"/>
              <c:showVal val="1"/>
            </c:dLbl>
            <c:dLbl>
              <c:idx val="14"/>
              <c:layout>
                <c:manualLayout>
                  <c:x val="5.0802093664041149E-17"/>
                  <c:y val="-8.4274243651105297E-3"/>
                </c:manualLayout>
              </c:layout>
              <c:dLblPos val="outEnd"/>
              <c:showVal val="1"/>
            </c:dLbl>
            <c:dLbl>
              <c:idx val="15"/>
              <c:layout>
                <c:manualLayout>
                  <c:x val="0"/>
                  <c:y val="-4.2137121825552735E-3"/>
                </c:manualLayout>
              </c:layout>
              <c:dLblPos val="outEnd"/>
              <c:showVal val="1"/>
            </c:dLbl>
            <c:dLbl>
              <c:idx val="16"/>
              <c:layout>
                <c:manualLayout>
                  <c:x val="-1.3855276509316921E-3"/>
                  <c:y val="-2.106856091277635E-3"/>
                </c:manualLayout>
              </c:layout>
              <c:dLblPos val="outEnd"/>
              <c:showVal val="1"/>
            </c:dLbl>
            <c:dLbl>
              <c:idx val="17"/>
              <c:layout>
                <c:manualLayout>
                  <c:x val="-1.3855276509316921E-3"/>
                  <c:y val="-6.3205682738328994E-3"/>
                </c:manualLayout>
              </c:layout>
              <c:dLblPos val="outEnd"/>
              <c:showVal val="1"/>
            </c:dLbl>
            <c:dLbl>
              <c:idx val="18"/>
              <c:layout>
                <c:manualLayout>
                  <c:x val="-1.3855276509316921E-3"/>
                  <c:y val="-6.3205682738328994E-3"/>
                </c:manualLayout>
              </c:layout>
              <c:dLblPos val="outEnd"/>
              <c:showVal val="1"/>
            </c:dLbl>
            <c:dLbl>
              <c:idx val="19"/>
              <c:layout>
                <c:manualLayout>
                  <c:x val="0"/>
                  <c:y val="-6.3205682738328994E-3"/>
                </c:manualLayout>
              </c:layout>
              <c:dLblPos val="outEnd"/>
              <c:showVal val="1"/>
            </c:dLbl>
            <c:dLbl>
              <c:idx val="20"/>
              <c:layout>
                <c:manualLayout>
                  <c:x val="0"/>
                  <c:y val="-2.106856091277635E-3"/>
                </c:manualLayout>
              </c:layout>
              <c:dLblPos val="outEnd"/>
              <c:showVal val="1"/>
            </c:dLbl>
            <c:dLbl>
              <c:idx val="21"/>
              <c:layout>
                <c:manualLayout>
                  <c:x val="0"/>
                  <c:y val="-4.2137121825552518E-3"/>
                </c:manualLayout>
              </c:layout>
              <c:dLblPos val="outEnd"/>
              <c:showVal val="1"/>
            </c:dLbl>
            <c:dLbl>
              <c:idx val="22"/>
              <c:layout>
                <c:manualLayout>
                  <c:x val="0"/>
                  <c:y val="-4.2137121825552735E-3"/>
                </c:manualLayout>
              </c:layout>
              <c:dLblPos val="outEnd"/>
              <c:showVal val="1"/>
            </c:dLbl>
            <c:txPr>
              <a:bodyPr anchor="t" anchorCtr="1"/>
              <a:lstStyle/>
              <a:p>
                <a:pPr>
                  <a:defRPr sz="800"/>
                </a:pPr>
                <a:endParaRPr lang="fi-FI"/>
              </a:p>
            </c:txPr>
            <c:showVal val="1"/>
          </c:dLbls>
          <c:cat>
            <c:strRef>
              <c:f>Sheet1!$C$3:$C$26</c:f>
              <c:strCache>
                <c:ptCount val="24"/>
                <c:pt idx="0">
                  <c:v>TCMID_3 - Tas_pooli_Cinxia Sure Select_F3</c:v>
                </c:pt>
                <c:pt idx="1">
                  <c:v>TCMID_50 - Tas_pooli_Cinxia Sure Select_6,9-12 +7+8</c:v>
                </c:pt>
                <c:pt idx="2">
                  <c:v>TCMID_51 - Tas_pooli_Cinxia Sure Select_A1</c:v>
                </c:pt>
                <c:pt idx="3">
                  <c:v>TCMID_52 - Tas_pooli_Cinxia Sure Select_B1</c:v>
                </c:pt>
                <c:pt idx="4">
                  <c:v>TCMID_53 - Tas_pooli_Cinxia Sure Select_C1</c:v>
                </c:pt>
                <c:pt idx="5">
                  <c:v>TCMID_54 - Tas_pooli_Cinxia Sure Select_D1</c:v>
                </c:pt>
                <c:pt idx="6">
                  <c:v>TCMID_55 - Tas_pooli_Cinxia Sure Select_E1</c:v>
                </c:pt>
                <c:pt idx="7">
                  <c:v>TCMID_56 - Tas_pooli_Cinxia Sure Select_F1</c:v>
                </c:pt>
                <c:pt idx="8">
                  <c:v>TCMID_57 - Tas_pooli_Cinxia Sure Select_G1</c:v>
                </c:pt>
                <c:pt idx="9">
                  <c:v>TCMID_58 - Tas_pooli_Cinxia Sure Select_H1</c:v>
                </c:pt>
                <c:pt idx="10">
                  <c:v>TCMID_59 - Tas_pooli_Cinxia Sure Select_A2</c:v>
                </c:pt>
                <c:pt idx="11">
                  <c:v>TCMID_60 - Tas_pooli_Cinxia Sure Select_A3</c:v>
                </c:pt>
                <c:pt idx="12">
                  <c:v>TCMID_61 - Tas_pooli_Cinxia Sure Select_B3</c:v>
                </c:pt>
                <c:pt idx="13">
                  <c:v>TCMID_62 - Tas_pooli_Cinxia Sure Select_C3</c:v>
                </c:pt>
                <c:pt idx="14">
                  <c:v>TCMID_63 - Tas_pooli_Cinxia Sure Select_1</c:v>
                </c:pt>
                <c:pt idx="15">
                  <c:v>TCMID_64 - Tas_pooli_Cinxia Sure Select_2</c:v>
                </c:pt>
                <c:pt idx="16">
                  <c:v>TCMID_65 - Tas_pooli_Cinxia Sure Select_3</c:v>
                </c:pt>
                <c:pt idx="17">
                  <c:v>TCMID_66 - Tas_pooli_Cinxia Sure Select_4</c:v>
                </c:pt>
                <c:pt idx="18">
                  <c:v>TCMID_67 - Tas_pooli_Cinxia Sure Select_5</c:v>
                </c:pt>
                <c:pt idx="19">
                  <c:v>TCMID_68 - Tas_pooli_Cinxia Sure Select_D3</c:v>
                </c:pt>
                <c:pt idx="20">
                  <c:v>TCMID_69 - Tas_pooli_Cinxia Sure Select_E3</c:v>
                </c:pt>
                <c:pt idx="21">
                  <c:v>TCMID70 - </c:v>
                </c:pt>
                <c:pt idx="22">
                  <c:v>TCMID71 - </c:v>
                </c:pt>
                <c:pt idx="23">
                  <c:v>TCMID_72 - Tas_pooli_Cinxia Sure Select_13-16</c:v>
                </c:pt>
              </c:strCache>
            </c:strRef>
          </c:cat>
          <c:val>
            <c:numRef>
              <c:f>Sheet1!$F$3:$F$26</c:f>
              <c:numCache>
                <c:formatCode>0</c:formatCode>
                <c:ptCount val="24"/>
                <c:pt idx="0">
                  <c:v>11545.578</c:v>
                </c:pt>
                <c:pt idx="1">
                  <c:v>12197.117</c:v>
                </c:pt>
                <c:pt idx="2">
                  <c:v>3128.1909999999998</c:v>
                </c:pt>
                <c:pt idx="3">
                  <c:v>4342.8120000000017</c:v>
                </c:pt>
                <c:pt idx="4">
                  <c:v>8203.8749999999945</c:v>
                </c:pt>
                <c:pt idx="5">
                  <c:v>5236.0369999999994</c:v>
                </c:pt>
                <c:pt idx="6">
                  <c:v>4144.3940000000002</c:v>
                </c:pt>
                <c:pt idx="7">
                  <c:v>1791.471</c:v>
                </c:pt>
                <c:pt idx="8">
                  <c:v>3586.8940000000002</c:v>
                </c:pt>
                <c:pt idx="9">
                  <c:v>2829.4730000000009</c:v>
                </c:pt>
                <c:pt idx="10">
                  <c:v>3580.7489999999989</c:v>
                </c:pt>
                <c:pt idx="11">
                  <c:v>444.33300000000003</c:v>
                </c:pt>
                <c:pt idx="12">
                  <c:v>4493.7660000000014</c:v>
                </c:pt>
                <c:pt idx="13">
                  <c:v>3613.3300000000008</c:v>
                </c:pt>
                <c:pt idx="14">
                  <c:v>4983.424</c:v>
                </c:pt>
                <c:pt idx="15">
                  <c:v>5360.96</c:v>
                </c:pt>
                <c:pt idx="16">
                  <c:v>6498.9349999999995</c:v>
                </c:pt>
                <c:pt idx="17">
                  <c:v>3621.027</c:v>
                </c:pt>
                <c:pt idx="18">
                  <c:v>3708.0210000000002</c:v>
                </c:pt>
                <c:pt idx="19">
                  <c:v>7718.4279999999999</c:v>
                </c:pt>
                <c:pt idx="20">
                  <c:v>6323.77</c:v>
                </c:pt>
                <c:pt idx="21">
                  <c:v>7960.1200000000017</c:v>
                </c:pt>
                <c:pt idx="22">
                  <c:v>7774.0150000000003</c:v>
                </c:pt>
                <c:pt idx="23">
                  <c:v>5468.1250000000018</c:v>
                </c:pt>
              </c:numCache>
            </c:numRef>
          </c:val>
        </c:ser>
        <c:axId val="72248704"/>
        <c:axId val="72885376"/>
      </c:barChart>
      <c:catAx>
        <c:axId val="7224870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fi-FI"/>
          </a:p>
        </c:txPr>
        <c:crossAx val="72885376"/>
        <c:crosses val="autoZero"/>
        <c:auto val="1"/>
        <c:lblAlgn val="ctr"/>
        <c:lblOffset val="100"/>
      </c:catAx>
      <c:valAx>
        <c:axId val="72885376"/>
        <c:scaling>
          <c:orientation val="minMax"/>
        </c:scaling>
        <c:axPos val="b"/>
        <c:majorGridlines/>
        <c:numFmt formatCode="###\ ###\ ###" sourceLinked="1"/>
        <c:tickLblPos val="nextTo"/>
        <c:crossAx val="7224870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0.69355</cdr:x>
      <cdr:y>0</cdr:y>
    </cdr:from>
    <cdr:to>
      <cdr:x>1</cdr:x>
      <cdr:y>0.33018</cdr:y>
    </cdr:to>
    <cdr:sp macro="" textlink="">
      <cdr:nvSpPr>
        <cdr:cNvPr id="2" name="Content Placeholder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6715172" y="-142876"/>
          <a:ext cx="2714644" cy="136805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54864" tIns="91440" rtlCol="0">
          <a:normAutofit fontScale="62500" lnSpcReduction="20000"/>
        </a:bodyPr>
        <a:lstStyle xmlns:a="http://schemas.openxmlformats.org/drawingml/2006/main">
          <a:lvl1pPr marL="438912" indent="-320040" algn="l" rtl="0" eaLnBrk="1" latinLnBrk="0" hangingPunct="1">
            <a:spcBef>
              <a:spcPts val="0"/>
            </a:spcBef>
            <a:buClr>
              <a:srgbClr val="F0AD00"/>
            </a:buClr>
            <a:buSzPct val="80000"/>
            <a:buFont typeface="Wingdings 2"/>
            <a:buChar char=""/>
            <a:defRPr kumimoji="0" sz="3200" kern="1200">
              <a:solidFill>
                <a:sysClr val="windowText" lastClr="000000"/>
              </a:solidFill>
              <a:latin typeface="Corbel"/>
            </a:defRPr>
          </a:lvl1pPr>
          <a:lvl2pPr marL="731520" indent="-274320" algn="l" rtl="0" eaLnBrk="1" latinLnBrk="0" hangingPunct="1">
            <a:spcBef>
              <a:spcPct val="20000"/>
            </a:spcBef>
            <a:buClr>
              <a:srgbClr val="60B5CC"/>
            </a:buClr>
            <a:buSzPct val="90000"/>
            <a:buFont typeface="Wingdings"/>
            <a:buChar char=""/>
            <a:defRPr kumimoji="0" sz="2800" kern="1200">
              <a:solidFill>
                <a:sysClr val="windowText" lastClr="000000"/>
              </a:solidFill>
              <a:latin typeface="Corbel"/>
            </a:defRPr>
          </a:lvl2pPr>
          <a:lvl3pPr marL="996696" indent="-228600" algn="l" rtl="0" eaLnBrk="1" latinLnBrk="0" hangingPunct="1">
            <a:spcBef>
              <a:spcPct val="20000"/>
            </a:spcBef>
            <a:buClr>
              <a:srgbClr val="E66C7D"/>
            </a:buClr>
            <a:buFont typeface="Arial"/>
            <a:buChar char="▪"/>
            <a:defRPr kumimoji="0" sz="2400" kern="1200">
              <a:solidFill>
                <a:sysClr val="windowText" lastClr="000000"/>
              </a:solidFill>
              <a:latin typeface="Corbel"/>
            </a:defRPr>
          </a:lvl3pPr>
          <a:lvl4pPr marL="1216152" indent="-182880" algn="l" rtl="0" eaLnBrk="1" latinLnBrk="0" hangingPunct="1">
            <a:spcBef>
              <a:spcPct val="20000"/>
            </a:spcBef>
            <a:buClr>
              <a:srgbClr val="6BB76D"/>
            </a:buClr>
            <a:buFont typeface="Arial"/>
            <a:buChar char="▪"/>
            <a:defRPr kumimoji="0" sz="2000" kern="1200">
              <a:solidFill>
                <a:sysClr val="windowText" lastClr="000000"/>
              </a:solidFill>
              <a:latin typeface="Corbel"/>
            </a:defRPr>
          </a:lvl4pPr>
          <a:lvl5pPr marL="1426464" indent="-182880" algn="l" rtl="0" eaLnBrk="1" latinLnBrk="0" hangingPunct="1">
            <a:spcBef>
              <a:spcPct val="20000"/>
            </a:spcBef>
            <a:buClr>
              <a:srgbClr val="E88651"/>
            </a:buClr>
            <a:buFont typeface="Wingdings 3"/>
            <a:buChar char=""/>
            <a:defRPr kumimoji="0" lang="en-US" sz="2000" kern="1200" smtClean="0">
              <a:solidFill>
                <a:sysClr val="windowText" lastClr="000000"/>
              </a:solidFill>
              <a:latin typeface="Corbel"/>
            </a:defRPr>
          </a:lvl5pPr>
          <a:lvl6pPr marL="1627632" indent="-182880" algn="l" rtl="0" eaLnBrk="1" latinLnBrk="0" hangingPunct="1">
            <a:spcBef>
              <a:spcPct val="20000"/>
            </a:spcBef>
            <a:buClr>
              <a:srgbClr val="C64847"/>
            </a:buClr>
            <a:buSzPct val="100000"/>
            <a:buFont typeface="Wingdings 2"/>
            <a:buChar char=""/>
            <a:defRPr kumimoji="0" sz="2000" kern="1200">
              <a:solidFill>
                <a:sysClr val="windowText" lastClr="000000"/>
              </a:solidFill>
              <a:latin typeface="Corbel"/>
            </a:defRPr>
          </a:lvl6pPr>
          <a:lvl7pPr marL="1828800" indent="-182880" algn="l" rtl="0" eaLnBrk="1" latinLnBrk="0" hangingPunct="1">
            <a:spcBef>
              <a:spcPct val="20000"/>
            </a:spcBef>
            <a:buClr>
              <a:srgbClr val="F0AD00"/>
            </a:buClr>
            <a:buSzPct val="100000"/>
            <a:buFont typeface="Wingdings 2"/>
            <a:buChar char=""/>
            <a:defRPr kumimoji="0" sz="1800" kern="1200">
              <a:solidFill>
                <a:sysClr val="windowText" lastClr="000000"/>
              </a:solidFill>
              <a:latin typeface="Corbel"/>
            </a:defRPr>
          </a:lvl7pPr>
          <a:lvl8pPr marL="2029968" indent="-182880" algn="l" rtl="0" eaLnBrk="1" latinLnBrk="0" hangingPunct="1">
            <a:spcBef>
              <a:spcPct val="20000"/>
            </a:spcBef>
            <a:buClr>
              <a:srgbClr val="60B5CC"/>
            </a:buClr>
            <a:buFont typeface="Wingdings 2" pitchFamily="18" charset="2"/>
            <a:buChar char=""/>
            <a:defRPr kumimoji="0" sz="1800" kern="1200">
              <a:solidFill>
                <a:sysClr val="windowText" lastClr="000000"/>
              </a:solidFill>
              <a:latin typeface="Corbel"/>
            </a:defRPr>
          </a:lvl8pPr>
          <a:lvl9pPr marL="2231136" indent="-182880" algn="l" rtl="0" eaLnBrk="1" latinLnBrk="0" hangingPunct="1">
            <a:spcBef>
              <a:spcPct val="20000"/>
            </a:spcBef>
            <a:buClr>
              <a:srgbClr val="E66C7D"/>
            </a:buClr>
            <a:buFont typeface="Wingdings 2" pitchFamily="18" charset="2"/>
            <a:buChar char=""/>
            <a:defRPr kumimoji="0" sz="1800" kern="1200" baseline="0">
              <a:solidFill>
                <a:sysClr val="windowText" lastClr="000000"/>
              </a:solidFill>
              <a:latin typeface="Corbel"/>
            </a:defRPr>
          </a:lvl9pPr>
          <a:extLst/>
        </a:lstStyle>
        <a:p xmlns:a="http://schemas.openxmlformats.org/drawingml/2006/main">
          <a:r>
            <a:rPr lang="en-US" sz="1900" dirty="0" smtClean="0"/>
            <a:t>Hypothesis driven sampling</a:t>
          </a:r>
        </a:p>
        <a:p xmlns:a="http://schemas.openxmlformats.org/drawingml/2006/main">
          <a:pPr>
            <a:buFont typeface="Arial" charset="0"/>
            <a:buChar char="•"/>
          </a:pPr>
          <a:r>
            <a:rPr lang="en-US" sz="1900" dirty="0" smtClean="0"/>
            <a:t>compare samples (24) from different populations with different tag-SNP genotype frequencies</a:t>
          </a:r>
        </a:p>
        <a:p xmlns:a="http://schemas.openxmlformats.org/drawingml/2006/main">
          <a:pPr>
            <a:buNone/>
          </a:pPr>
          <a:r>
            <a:rPr lang="en-US" sz="1900" dirty="0" smtClean="0"/>
            <a:t> &gt;Hardy-Weinberg equilibrium</a:t>
          </a:r>
        </a:p>
        <a:p xmlns:a="http://schemas.openxmlformats.org/drawingml/2006/main">
          <a:pPr>
            <a:buNone/>
          </a:pPr>
          <a:r>
            <a:rPr lang="en-US" sz="1900" dirty="0" smtClean="0"/>
            <a:t> &gt; Hardy-Weinberg disequilibrium</a:t>
          </a:r>
        </a:p>
        <a:p xmlns:a="http://schemas.openxmlformats.org/drawingml/2006/main">
          <a:pPr>
            <a:buNone/>
          </a:pPr>
          <a:endParaRPr 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299B6-D326-4C76-AE85-A0CFAED7DDBD}" type="datetimeFigureOut">
              <a:rPr lang="fi-FI" smtClean="0"/>
              <a:pPr/>
              <a:t>1.6.2010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D80E5-B317-4FD4-B422-C96C2351382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D80E5-B317-4FD4-B422-C96C2351382E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D80E5-B317-4FD4-B422-C96C2351382E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D80E5-B317-4FD4-B422-C96C2351382E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D80E5-B317-4FD4-B422-C96C2351382E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D80E5-B317-4FD4-B422-C96C2351382E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D80E5-B317-4FD4-B422-C96C2351382E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D80E5-B317-4FD4-B422-C96C2351382E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D80E5-B317-4FD4-B422-C96C2351382E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D80E5-B317-4FD4-B422-C96C2351382E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B542D-784D-4B60-B109-0746FA09B972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D80E5-B317-4FD4-B422-C96C2351382E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D80E5-B317-4FD4-B422-C96C2351382E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D80E5-B317-4FD4-B422-C96C2351382E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D80E5-B317-4FD4-B422-C96C2351382E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25.-26.3.2010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Heliconius Genome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F5042-E639-45D4-BA35-60FC426E8DB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25.-26.3.2010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Heliconius Genome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F5042-E639-45D4-BA35-60FC426E8D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25.-26.3.2010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GB" smtClean="0"/>
              <a:t>Heliconius Genome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F5042-E639-45D4-BA35-60FC426E8D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25.-26.3.2010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Heliconius Genome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F5042-E639-45D4-BA35-60FC426E8D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25.-26.3.2010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Heliconius Genome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F5042-E639-45D4-BA35-60FC426E8D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25.-26.3.2010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Heliconius Genome Meeting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F5042-E639-45D4-BA35-60FC426E8D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25.-26.3.2010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Heliconius Genome Meeting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F5042-E639-45D4-BA35-60FC426E8D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25.-26.3.2010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Heliconius Genome Meeting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F5042-E639-45D4-BA35-60FC426E8D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25.-26.3.2010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Heliconius Genome Meeting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F5042-E639-45D4-BA35-60FC426E8D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25.-26.3.2010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Heliconius Genome Meeting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F5042-E639-45D4-BA35-60FC426E8DB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r>
              <a:rPr lang="fi-FI" smtClean="0"/>
              <a:t>25.-26.3.2010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GB" smtClean="0"/>
              <a:t>Heliconius Genome Meeting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F4F5042-E639-45D4-BA35-60FC426E8D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fi-FI" smtClean="0"/>
              <a:t>25.-26.3.2010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GB" smtClean="0"/>
              <a:t>Heliconius Genome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F4F5042-E639-45D4-BA35-60FC426E8DB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Glanville fritillary butterfly</a:t>
            </a:r>
            <a:br>
              <a:rPr lang="en-GB" dirty="0" smtClean="0"/>
            </a:br>
            <a:r>
              <a:rPr lang="en-GB" dirty="0" smtClean="0"/>
              <a:t>genomics and genetics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Rainer </a:t>
            </a:r>
            <a:r>
              <a:rPr lang="en-GB" dirty="0" err="1" smtClean="0"/>
              <a:t>Lehtonen</a:t>
            </a:r>
            <a:endParaRPr lang="en-GB" dirty="0" smtClean="0"/>
          </a:p>
          <a:p>
            <a:r>
              <a:rPr lang="en-GB" dirty="0" smtClean="0"/>
              <a:t>PhD, Genomics and genetics project leader</a:t>
            </a:r>
          </a:p>
          <a:p>
            <a:r>
              <a:rPr lang="en-GB" dirty="0" err="1" smtClean="0"/>
              <a:t>Metapopulation</a:t>
            </a:r>
            <a:r>
              <a:rPr lang="en-GB" dirty="0" smtClean="0"/>
              <a:t> Research Group</a:t>
            </a:r>
          </a:p>
          <a:p>
            <a:r>
              <a:rPr lang="en-GB" dirty="0" smtClean="0"/>
              <a:t>Department of Biological and Environmental </a:t>
            </a:r>
            <a:br>
              <a:rPr lang="en-GB" dirty="0" smtClean="0"/>
            </a:br>
            <a:r>
              <a:rPr lang="en-GB" dirty="0" smtClean="0"/>
              <a:t>Sciences, University of Helsinki</a:t>
            </a:r>
            <a:endParaRPr lang="en-GB" dirty="0"/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8131" y="1"/>
            <a:ext cx="3215869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Targeted enrichment + </a:t>
            </a:r>
            <a:r>
              <a:rPr lang="en-US" sz="4000" dirty="0" err="1" smtClean="0"/>
              <a:t>resequencing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F5042-E639-45D4-BA35-60FC426E8DB9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00174"/>
            <a:ext cx="423828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714612" y="3643314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 55K 120 </a:t>
            </a:r>
            <a:r>
              <a:rPr lang="en-US" dirty="0" err="1" smtClean="0"/>
              <a:t>mer</a:t>
            </a:r>
            <a:endParaRPr lang="en-US" dirty="0" smtClean="0"/>
          </a:p>
          <a:p>
            <a:r>
              <a:rPr lang="en-US" dirty="0" err="1" smtClean="0"/>
              <a:t>oligos</a:t>
            </a:r>
            <a:endParaRPr lang="en-US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571744"/>
            <a:ext cx="4193081" cy="210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1643050"/>
            <a:ext cx="4476742" cy="9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357686" y="4714884"/>
            <a:ext cx="475643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Glanville fritillary butterfly </a:t>
            </a:r>
            <a:r>
              <a:rPr lang="en-US" dirty="0" err="1" smtClean="0"/>
              <a:t>SureSelect</a:t>
            </a:r>
            <a:endParaRPr lang="en-US" dirty="0" smtClean="0"/>
          </a:p>
          <a:p>
            <a:r>
              <a:rPr lang="en-US" dirty="0" smtClean="0"/>
              <a:t>Target enrichment (10x tiling):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To identify “lethal” </a:t>
            </a:r>
            <a:r>
              <a:rPr lang="en-US" dirty="0" err="1" smtClean="0"/>
              <a:t>haplotypes</a:t>
            </a:r>
            <a:r>
              <a:rPr lang="en-US" dirty="0" smtClean="0"/>
              <a:t> associated</a:t>
            </a:r>
          </a:p>
          <a:p>
            <a:r>
              <a:rPr lang="en-US" dirty="0" smtClean="0"/>
              <a:t>to a known homozygous genotype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To define structure and variations of the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hypervariable</a:t>
            </a:r>
            <a:r>
              <a:rPr lang="en-US" dirty="0" smtClean="0"/>
              <a:t> </a:t>
            </a:r>
            <a:r>
              <a:rPr lang="en-US" dirty="0" err="1" smtClean="0"/>
              <a:t>Pgi</a:t>
            </a:r>
            <a:r>
              <a:rPr lang="en-US" dirty="0" smtClean="0"/>
              <a:t> gene</a:t>
            </a:r>
          </a:p>
          <a:p>
            <a:r>
              <a:rPr lang="en-US" dirty="0" smtClean="0"/>
              <a:t>* To design tag-SNPs for large scale genotyping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Uneven coverage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F5042-E639-45D4-BA35-60FC426E8DB9}" type="slidenum">
              <a:rPr lang="en-GB" smtClean="0"/>
              <a:pPr/>
              <a:t>11</a:t>
            </a:fld>
            <a:endParaRPr lang="en-GB"/>
          </a:p>
        </p:txBody>
      </p:sp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142844" y="1500174"/>
          <a:ext cx="8858312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14480" y="6072206"/>
            <a:ext cx="603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¼ 454 Titanium run: 444-12197 kb/sample = 15-406 x coverage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58148" y="5987497"/>
            <a:ext cx="1035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Figure by </a:t>
            </a:r>
            <a:r>
              <a:rPr lang="en-US" sz="800" dirty="0" err="1" smtClean="0"/>
              <a:t>Pia</a:t>
            </a:r>
            <a:r>
              <a:rPr lang="en-US" sz="800" dirty="0" smtClean="0"/>
              <a:t> </a:t>
            </a:r>
            <a:r>
              <a:rPr lang="en-US" sz="800" dirty="0" err="1" smtClean="0"/>
              <a:t>Laine</a:t>
            </a:r>
            <a:endParaRPr lang="en-US" sz="800" dirty="0" smtClean="0"/>
          </a:p>
          <a:p>
            <a:r>
              <a:rPr lang="en-US" sz="800" dirty="0" smtClean="0"/>
              <a:t>Institute of Biotechnology</a:t>
            </a:r>
          </a:p>
          <a:p>
            <a:r>
              <a:rPr lang="en-US" sz="800" dirty="0" smtClean="0"/>
              <a:t>University of Helsinki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well </a:t>
            </a:r>
            <a:r>
              <a:rPr lang="en-US" dirty="0" err="1" smtClean="0"/>
              <a:t>SureSelect</a:t>
            </a:r>
            <a:r>
              <a:rPr lang="en-US" dirty="0" smtClean="0"/>
              <a:t> works?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F5042-E639-45D4-BA35-60FC426E8DB9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78416"/>
            <a:ext cx="6529404" cy="497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14678" y="635795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from Agilent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00826" y="3143248"/>
            <a:ext cx="2000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very preliminary result:</a:t>
            </a:r>
          </a:p>
          <a:p>
            <a:r>
              <a:rPr lang="en-US" dirty="0" smtClean="0"/>
              <a:t>~40% of the data</a:t>
            </a:r>
          </a:p>
          <a:p>
            <a:r>
              <a:rPr lang="en-US" dirty="0" smtClean="0"/>
              <a:t>comes from the target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</a:t>
            </a:r>
            <a:r>
              <a:rPr lang="en-US" dirty="0" err="1" smtClean="0"/>
              <a:t>haplotypes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25.-26.3.2010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Heliconius Genome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F5042-E639-45D4-BA35-60FC426E8DB9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" y="1427393"/>
            <a:ext cx="5715039" cy="544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214942" y="2643182"/>
            <a:ext cx="3655488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Sampsa</a:t>
            </a:r>
            <a:r>
              <a:rPr lang="en-US" dirty="0" smtClean="0"/>
              <a:t> </a:t>
            </a:r>
            <a:r>
              <a:rPr lang="en-US" dirty="0" err="1" smtClean="0"/>
              <a:t>Hautaniemi</a:t>
            </a:r>
            <a:r>
              <a:rPr lang="en-US" dirty="0" smtClean="0"/>
              <a:t>, Marko </a:t>
            </a:r>
            <a:r>
              <a:rPr lang="en-US" dirty="0" err="1" smtClean="0"/>
              <a:t>Laakso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Sirkku</a:t>
            </a:r>
            <a:r>
              <a:rPr lang="en-US" dirty="0" smtClean="0"/>
              <a:t> </a:t>
            </a:r>
            <a:r>
              <a:rPr lang="en-US" dirty="0" err="1" smtClean="0"/>
              <a:t>Karinen</a:t>
            </a:r>
            <a:r>
              <a:rPr lang="en-US" dirty="0" smtClean="0"/>
              <a:t>, Rainer </a:t>
            </a:r>
            <a:r>
              <a:rPr lang="en-US" dirty="0" err="1" smtClean="0"/>
              <a:t>Lehtonen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643050"/>
            <a:ext cx="3686179" cy="8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715008" y="3429000"/>
            <a:ext cx="2735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Sirkku.Karinen@helsinki.fi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	Message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Whole genome sequencing is doable for a           “non-genome” oriented research group</a:t>
            </a:r>
          </a:p>
          <a:p>
            <a:r>
              <a:rPr lang="en-GB" dirty="0" smtClean="0"/>
              <a:t>Most work on data filtering and analysis</a:t>
            </a:r>
          </a:p>
          <a:p>
            <a:r>
              <a:rPr lang="en-GB" dirty="0" smtClean="0"/>
              <a:t>Tools for data management and analysis under strong development</a:t>
            </a:r>
          </a:p>
          <a:p>
            <a:r>
              <a:rPr lang="en-GB" dirty="0" smtClean="0"/>
              <a:t>Down-stream efforts need to be compatible with available genome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F5042-E639-45D4-BA35-60FC426E8DB9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Glanville fritillary butterfly – genomics and genetics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 smtClean="0"/>
          </a:p>
          <a:p>
            <a:r>
              <a:rPr lang="en-GB" dirty="0" smtClean="0"/>
              <a:t>Genome project</a:t>
            </a:r>
          </a:p>
          <a:p>
            <a:r>
              <a:rPr lang="en-GB" dirty="0" smtClean="0"/>
              <a:t>Genome assembly &gt;&gt; </a:t>
            </a:r>
            <a:r>
              <a:rPr lang="en-GB" dirty="0" err="1" smtClean="0"/>
              <a:t>Panu</a:t>
            </a:r>
            <a:r>
              <a:rPr lang="en-GB" dirty="0" smtClean="0"/>
              <a:t> </a:t>
            </a:r>
            <a:r>
              <a:rPr lang="en-GB" dirty="0" err="1" smtClean="0"/>
              <a:t>Somervuo</a:t>
            </a:r>
            <a:endParaRPr lang="en-GB" dirty="0" smtClean="0"/>
          </a:p>
          <a:p>
            <a:r>
              <a:rPr lang="en-GB" dirty="0" smtClean="0"/>
              <a:t>Some NGS applications</a:t>
            </a:r>
          </a:p>
          <a:p>
            <a:r>
              <a:rPr lang="en-GB" dirty="0" smtClean="0"/>
              <a:t>Conclusions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F5042-E639-45D4-BA35-60FC426E8DB9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Glanville fritillary as a model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F5042-E639-45D4-BA35-60FC426E8DB9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C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Glanville fritillary is an internationally recognized </a:t>
            </a:r>
            <a:r>
              <a:rPr lang="en-GB" dirty="0" err="1" smtClean="0"/>
              <a:t>metapopulation</a:t>
            </a:r>
            <a:r>
              <a:rPr lang="en-GB" dirty="0" smtClean="0"/>
              <a:t> model system in ecological and evolutionary studies</a:t>
            </a:r>
          </a:p>
          <a:p>
            <a:r>
              <a:rPr lang="en-GB" dirty="0" smtClean="0"/>
              <a:t>Studied since 1991 in the </a:t>
            </a:r>
            <a:r>
              <a:rPr lang="en-GB" dirty="0" err="1" smtClean="0"/>
              <a:t>Åland</a:t>
            </a:r>
            <a:r>
              <a:rPr lang="en-GB" dirty="0" smtClean="0"/>
              <a:t> Islands in Finland</a:t>
            </a:r>
          </a:p>
          <a:p>
            <a:r>
              <a:rPr lang="en-GB" dirty="0" smtClean="0"/>
              <a:t>Data available from different populations:</a:t>
            </a:r>
          </a:p>
          <a:p>
            <a:pPr>
              <a:buFontTx/>
              <a:buChar char="-"/>
            </a:pPr>
            <a:r>
              <a:rPr lang="en-GB" sz="2000" dirty="0" smtClean="0"/>
              <a:t>Fragmented landscape vs. continuous</a:t>
            </a:r>
          </a:p>
          <a:p>
            <a:pPr>
              <a:buFontTx/>
              <a:buChar char="-"/>
            </a:pPr>
            <a:r>
              <a:rPr lang="en-GB" sz="2000" dirty="0" smtClean="0"/>
              <a:t>Isolated vs. </a:t>
            </a:r>
            <a:r>
              <a:rPr lang="en-GB" sz="2000" dirty="0" err="1" smtClean="0"/>
              <a:t>metapopulation</a:t>
            </a:r>
            <a:endParaRPr lang="en-GB" sz="2000" dirty="0" smtClean="0"/>
          </a:p>
          <a:p>
            <a:pPr>
              <a:buFontTx/>
              <a:buChar char="-"/>
            </a:pPr>
            <a:r>
              <a:rPr lang="en-GB" sz="2000" dirty="0" smtClean="0"/>
              <a:t>Large vs. small</a:t>
            </a:r>
          </a:p>
          <a:p>
            <a:pPr>
              <a:buFontTx/>
              <a:buChar char="-"/>
            </a:pPr>
            <a:r>
              <a:rPr lang="en-GB" sz="2000" dirty="0" smtClean="0"/>
              <a:t>Same vs. different population history</a:t>
            </a:r>
            <a:endParaRPr lang="en-GB" dirty="0" smtClean="0"/>
          </a:p>
          <a:p>
            <a:pPr>
              <a:buBlip>
                <a:blip r:embed="rId3"/>
              </a:buBlip>
            </a:pPr>
            <a:r>
              <a:rPr lang="en-GB" dirty="0" smtClean="0"/>
              <a:t>Field studies, indoor &amp; outdoor cage + laboratory experiments, controlled crosses, molecular studies </a:t>
            </a:r>
          </a:p>
          <a:p>
            <a:pPr>
              <a:buFontTx/>
              <a:buChar char="-"/>
            </a:pPr>
            <a:endParaRPr lang="en-GB" sz="2000" dirty="0" smtClean="0"/>
          </a:p>
          <a:p>
            <a:pPr>
              <a:buFontTx/>
              <a:buChar char="-"/>
            </a:pP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genome project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F5042-E639-45D4-BA35-60FC426E8DB9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14282" y="2357430"/>
            <a:ext cx="335758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SEQUENCE DATA PRODUCTION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4282" y="1714488"/>
            <a:ext cx="335758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DNA (+RNA) SAMPLES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14282" y="2967335"/>
            <a:ext cx="335758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QC + ASSEMBLY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14282" y="3643314"/>
            <a:ext cx="335758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ASSEMBLY VALIDATION (ref g)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4282" y="4286256"/>
            <a:ext cx="335758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ANNOTATION + PUBLICATION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4282" y="4929198"/>
            <a:ext cx="335758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GENOME ANALYSIS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14282" y="5572140"/>
            <a:ext cx="335758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VARIATION IN THE GENOME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14282" y="6215082"/>
            <a:ext cx="335758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GENETIC TOOLS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786182" y="2357430"/>
            <a:ext cx="514353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INSTITUTE OF BIOTECH, KAROLINSKA INSTITUTE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786182" y="1714488"/>
            <a:ext cx="514353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INSTITUTE OF BIOTECHNOLOGY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786182" y="2967335"/>
            <a:ext cx="5143536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INSTITUTE OF BIOTECH, DEP COMPUTER SCI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3786182" y="3643314"/>
            <a:ext cx="5143536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INSTITUTE OF BIOTECH, DEP COMPUTER SCI</a:t>
            </a:r>
            <a:endParaRPr lang="en-US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3786182" y="4286256"/>
            <a:ext cx="514353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EBI, ENSEMBL GENOMES 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786182" y="4929198"/>
            <a:ext cx="514353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EBI, OTHER GENOME PROJECTS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786182" y="5572140"/>
            <a:ext cx="514353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INSTITUTE OF BIOTECH, DEP COMPUTER SCI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786182" y="6143644"/>
            <a:ext cx="5143536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FIMM, BIOMEDICUM HKI, INSTITUTE OF BIOTECH, ILLUMINA INC.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"/>
          <p:cNvGrpSpPr/>
          <p:nvPr/>
        </p:nvGrpSpPr>
        <p:grpSpPr>
          <a:xfrm>
            <a:off x="142844" y="1571613"/>
            <a:ext cx="8858312" cy="5214973"/>
            <a:chOff x="642910" y="928670"/>
            <a:chExt cx="8292573" cy="5812973"/>
          </a:xfrm>
        </p:grpSpPr>
        <p:sp>
          <p:nvSpPr>
            <p:cNvPr id="7" name="TextBox 6"/>
            <p:cNvSpPr txBox="1"/>
            <p:nvPr/>
          </p:nvSpPr>
          <p:spPr>
            <a:xfrm>
              <a:off x="642910" y="3181649"/>
              <a:ext cx="830035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ESTs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14480" y="3181649"/>
              <a:ext cx="2500330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REF GENOME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2910" y="4467533"/>
              <a:ext cx="3571900" cy="51508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300" dirty="0" smtClean="0"/>
                <a:t>GENOME ANNOTATION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38510" y="5432867"/>
              <a:ext cx="2674130" cy="83099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DATA FROM</a:t>
              </a:r>
            </a:p>
            <a:p>
              <a:r>
                <a:rPr lang="en-US" dirty="0" smtClean="0"/>
                <a:t>OTHER SOURCES</a:t>
              </a:r>
            </a:p>
          </p:txBody>
        </p:sp>
        <p:sp>
          <p:nvSpPr>
            <p:cNvPr id="11" name="Down Arrow 10"/>
            <p:cNvSpPr/>
            <p:nvPr/>
          </p:nvSpPr>
          <p:spPr bwMode="auto">
            <a:xfrm rot="16200000">
              <a:off x="1509778" y="3353310"/>
              <a:ext cx="211727" cy="194554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Down Arrow 11"/>
            <p:cNvSpPr/>
            <p:nvPr/>
          </p:nvSpPr>
          <p:spPr bwMode="auto">
            <a:xfrm>
              <a:off x="2500298" y="3748478"/>
              <a:ext cx="142876" cy="285752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Down Arrow 13"/>
            <p:cNvSpPr/>
            <p:nvPr/>
          </p:nvSpPr>
          <p:spPr bwMode="auto">
            <a:xfrm flipH="1" flipV="1">
              <a:off x="1928794" y="5102184"/>
              <a:ext cx="142876" cy="285752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84408" y="928670"/>
              <a:ext cx="2516070" cy="10292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NEX-GEN SEQUENCING</a:t>
              </a:r>
            </a:p>
            <a:p>
              <a:pPr algn="ctr"/>
              <a:r>
                <a:rPr lang="en-US" dirty="0" smtClean="0"/>
                <a:t>454, SOLiD3, SOLEXA</a:t>
              </a:r>
            </a:p>
            <a:p>
              <a:pPr algn="ctr"/>
              <a:r>
                <a:rPr lang="en-US" dirty="0" smtClean="0"/>
                <a:t>REF DNA +RNA SAMPLES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15426" y="2123116"/>
              <a:ext cx="1699383" cy="7204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GENOME ASSEMBLY</a:t>
              </a:r>
            </a:p>
          </p:txBody>
        </p:sp>
        <p:sp>
          <p:nvSpPr>
            <p:cNvPr id="17" name="Down Arrow 16"/>
            <p:cNvSpPr/>
            <p:nvPr/>
          </p:nvSpPr>
          <p:spPr bwMode="auto">
            <a:xfrm>
              <a:off x="3175058" y="2857496"/>
              <a:ext cx="142876" cy="285752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" name="Down Arrow 18"/>
            <p:cNvSpPr/>
            <p:nvPr/>
          </p:nvSpPr>
          <p:spPr bwMode="auto">
            <a:xfrm>
              <a:off x="1235666" y="2857496"/>
              <a:ext cx="142876" cy="285752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04368" y="928670"/>
              <a:ext cx="2762954" cy="102920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NEX-GEN RE-SEQUENCING</a:t>
              </a:r>
            </a:p>
            <a:p>
              <a:pPr algn="ctr"/>
              <a:r>
                <a:rPr lang="en-US" dirty="0" smtClean="0"/>
                <a:t>SOLiD4/SOLEXA</a:t>
              </a:r>
            </a:p>
            <a:p>
              <a:pPr algn="ctr"/>
              <a:r>
                <a:rPr lang="en-US" dirty="0" smtClean="0"/>
                <a:t>CROSSES/POP POOLS/INDS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86314" y="2428869"/>
              <a:ext cx="3571900" cy="7204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MAPPING TO REF GENOME</a:t>
              </a:r>
            </a:p>
            <a:p>
              <a:pPr algn="ctr"/>
              <a:r>
                <a:rPr lang="en-US" dirty="0" smtClean="0"/>
                <a:t> VARIATION</a:t>
              </a:r>
            </a:p>
          </p:txBody>
        </p:sp>
        <p:sp>
          <p:nvSpPr>
            <p:cNvPr id="23" name="Down Arrow 22"/>
            <p:cNvSpPr/>
            <p:nvPr/>
          </p:nvSpPr>
          <p:spPr bwMode="auto">
            <a:xfrm>
              <a:off x="6429388" y="2043486"/>
              <a:ext cx="142876" cy="285752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57686" y="3484906"/>
              <a:ext cx="2133616" cy="106351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GENETIC MAP</a:t>
              </a:r>
            </a:p>
            <a:p>
              <a:pPr algn="ctr"/>
              <a:r>
                <a:rPr lang="en-US" dirty="0" smtClean="0"/>
                <a:t>(MARKER LOCATIONS</a:t>
              </a:r>
              <a:r>
                <a:rPr lang="en-US" sz="2000" dirty="0" smtClean="0"/>
                <a:t>)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572264" y="3663835"/>
              <a:ext cx="2363219" cy="68677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700" dirty="0" smtClean="0"/>
                <a:t>GENETIC VARIATION</a:t>
              </a:r>
            </a:p>
            <a:p>
              <a:pPr algn="ctr"/>
              <a:r>
                <a:rPr lang="en-US" sz="1700" dirty="0" smtClean="0"/>
                <a:t>GENE EXPRESSION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00562" y="4917981"/>
              <a:ext cx="4214842" cy="78979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PLATFORM FOR LARGE SCALE TARGETED GENOTYPING</a:t>
              </a:r>
            </a:p>
          </p:txBody>
        </p:sp>
        <p:sp>
          <p:nvSpPr>
            <p:cNvPr id="27" name="Down Arrow 26"/>
            <p:cNvSpPr/>
            <p:nvPr/>
          </p:nvSpPr>
          <p:spPr bwMode="auto">
            <a:xfrm>
              <a:off x="5429256" y="4572008"/>
              <a:ext cx="142876" cy="285752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Down Arrow 27"/>
            <p:cNvSpPr/>
            <p:nvPr/>
          </p:nvSpPr>
          <p:spPr bwMode="auto">
            <a:xfrm>
              <a:off x="7358082" y="4572008"/>
              <a:ext cx="142876" cy="285752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" name="Down Arrow 28"/>
            <p:cNvSpPr/>
            <p:nvPr/>
          </p:nvSpPr>
          <p:spPr bwMode="auto">
            <a:xfrm rot="5400000" flipH="1" flipV="1">
              <a:off x="3821902" y="5623873"/>
              <a:ext cx="214314" cy="428628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" name="Down Arrow 29"/>
            <p:cNvSpPr/>
            <p:nvPr/>
          </p:nvSpPr>
          <p:spPr bwMode="auto">
            <a:xfrm rot="7343404" flipH="1" flipV="1">
              <a:off x="4393405" y="4750603"/>
              <a:ext cx="214314" cy="428628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" name="Down Arrow 30"/>
            <p:cNvSpPr/>
            <p:nvPr/>
          </p:nvSpPr>
          <p:spPr bwMode="auto">
            <a:xfrm rot="7343404" flipH="1" flipV="1">
              <a:off x="3945298" y="3447572"/>
              <a:ext cx="214314" cy="1848310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" name="Down Arrow 31"/>
            <p:cNvSpPr/>
            <p:nvPr/>
          </p:nvSpPr>
          <p:spPr bwMode="auto">
            <a:xfrm>
              <a:off x="5357818" y="3191069"/>
              <a:ext cx="142876" cy="285752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" name="Down Arrow 32"/>
            <p:cNvSpPr/>
            <p:nvPr/>
          </p:nvSpPr>
          <p:spPr bwMode="auto">
            <a:xfrm>
              <a:off x="7858148" y="3214686"/>
              <a:ext cx="133352" cy="285752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4" name="Down Arrow 33"/>
            <p:cNvSpPr/>
            <p:nvPr/>
          </p:nvSpPr>
          <p:spPr bwMode="auto">
            <a:xfrm rot="5400000" flipH="1" flipV="1">
              <a:off x="4400849" y="3155350"/>
              <a:ext cx="214314" cy="428628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6" name="Down Arrow 35"/>
            <p:cNvSpPr/>
            <p:nvPr/>
          </p:nvSpPr>
          <p:spPr bwMode="auto">
            <a:xfrm>
              <a:off x="6500826" y="5658931"/>
              <a:ext cx="142876" cy="285752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500562" y="6033756"/>
              <a:ext cx="4214842" cy="707887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GENOTYPING OF LARGE POPULATION SAMPLES (&gt;50K)</a:t>
              </a:r>
            </a:p>
          </p:txBody>
        </p:sp>
      </p:grp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en-GB" dirty="0" smtClean="0"/>
              <a:t>Reference genome + variation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71406" y="2845354"/>
            <a:ext cx="1753405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EST ASSEMBLY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Variation &amp; other </a:t>
            </a:r>
            <a:r>
              <a:rPr lang="en-GB" dirty="0" err="1" smtClean="0"/>
              <a:t>nex</a:t>
            </a:r>
            <a:r>
              <a:rPr lang="en-GB" dirty="0" smtClean="0"/>
              <a:t>-gen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25.-26.3.2010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Heliconius Genome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F5042-E639-45D4-BA35-60FC426E8DB9}" type="slidenum">
              <a:rPr lang="en-GB" smtClean="0"/>
              <a:pPr/>
              <a:t>6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1406" y="1214422"/>
          <a:ext cx="8929719" cy="5644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286"/>
                <a:gridCol w="1913522"/>
                <a:gridCol w="1279093"/>
                <a:gridCol w="1944374"/>
                <a:gridCol w="936181"/>
                <a:gridCol w="1368263"/>
              </a:tblGrid>
              <a:tr h="841563">
                <a:tc>
                  <a:txBody>
                    <a:bodyPr/>
                    <a:lstStyle/>
                    <a:p>
                      <a:r>
                        <a:rPr lang="en-GB" dirty="0" smtClean="0"/>
                        <a:t>Sample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Aim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Platform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Read Type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Read</a:t>
                      </a:r>
                      <a:r>
                        <a:rPr lang="en-GB" baseline="0" dirty="0" smtClean="0"/>
                        <a:t> Length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Runs to be done</a:t>
                      </a:r>
                      <a:endParaRPr lang="en-GB" dirty="0"/>
                    </a:p>
                  </a:txBody>
                  <a:tcPr/>
                </a:tc>
              </a:tr>
              <a:tr h="891500">
                <a:tc>
                  <a:txBody>
                    <a:bodyPr/>
                    <a:lstStyle/>
                    <a:p>
                      <a:r>
                        <a:rPr lang="en-GB" dirty="0" smtClean="0"/>
                        <a:t>RNA,</a:t>
                      </a:r>
                      <a:r>
                        <a:rPr lang="en-GB" baseline="0" dirty="0" smtClean="0"/>
                        <a:t> pool used in </a:t>
                      </a:r>
                      <a:r>
                        <a:rPr lang="en-GB" baseline="0" dirty="0" err="1" smtClean="0"/>
                        <a:t>RNAseq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Gene</a:t>
                      </a:r>
                      <a:r>
                        <a:rPr lang="en-GB" baseline="0" dirty="0" smtClean="0"/>
                        <a:t> start sites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Gene 5’ variation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SOLiD4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Pair-end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50+25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1/4</a:t>
                      </a:r>
                      <a:endParaRPr lang="en-GB" dirty="0"/>
                    </a:p>
                  </a:txBody>
                  <a:tcPr/>
                </a:tc>
              </a:tr>
              <a:tr h="680278">
                <a:tc>
                  <a:txBody>
                    <a:bodyPr/>
                    <a:lstStyle/>
                    <a:p>
                      <a:r>
                        <a:rPr lang="en-GB" dirty="0" smtClean="0"/>
                        <a:t>Amp DNA, 4 crosses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Construction of genetic map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SOLiD4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Single read, RAD tag library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50+25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30850">
                <a:tc>
                  <a:txBody>
                    <a:bodyPr/>
                    <a:lstStyle/>
                    <a:p>
                      <a:r>
                        <a:rPr lang="en-GB" dirty="0" smtClean="0"/>
                        <a:t>Amp DNA,</a:t>
                      </a:r>
                      <a:r>
                        <a:rPr lang="en-GB" baseline="0" dirty="0" smtClean="0"/>
                        <a:t> pool ~30 </a:t>
                      </a:r>
                      <a:r>
                        <a:rPr lang="en-GB" baseline="0" dirty="0" err="1" smtClean="0"/>
                        <a:t>ind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SNPs</a:t>
                      </a:r>
                      <a:r>
                        <a:rPr lang="en-GB" dirty="0" smtClean="0"/>
                        <a:t> &amp; other genetic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variation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SOLiD4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Pair-end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50+25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1158950">
                <a:tc>
                  <a:txBody>
                    <a:bodyPr/>
                    <a:lstStyle/>
                    <a:p>
                      <a:r>
                        <a:rPr lang="en-GB" dirty="0" smtClean="0"/>
                        <a:t>RNA,</a:t>
                      </a:r>
                      <a:r>
                        <a:rPr lang="en-GB" baseline="0" dirty="0" smtClean="0"/>
                        <a:t> pooled pop samples</a:t>
                      </a:r>
                    </a:p>
                    <a:p>
                      <a:r>
                        <a:rPr lang="en-GB" baseline="0" dirty="0" smtClean="0"/>
                        <a:t>from 5+1 pop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Variation in 5+2 pop</a:t>
                      </a:r>
                    </a:p>
                    <a:p>
                      <a:r>
                        <a:rPr lang="en-GB" dirty="0" err="1" smtClean="0"/>
                        <a:t>SNPs</a:t>
                      </a:r>
                      <a:r>
                        <a:rPr lang="en-GB" dirty="0" smtClean="0"/>
                        <a:t> in </a:t>
                      </a:r>
                      <a:r>
                        <a:rPr lang="en-GB" dirty="0" err="1" smtClean="0"/>
                        <a:t>ESTs</a:t>
                      </a:r>
                      <a:r>
                        <a:rPr lang="en-GB" dirty="0" smtClean="0"/>
                        <a:t>, Expression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SOLiD4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Pair-end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50+25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1(-2)</a:t>
                      </a:r>
                      <a:endParaRPr lang="en-GB" dirty="0"/>
                    </a:p>
                  </a:txBody>
                  <a:tcPr/>
                </a:tc>
              </a:tr>
              <a:tr h="115895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DNA from selected </a:t>
                      </a:r>
                    </a:p>
                    <a:p>
                      <a:r>
                        <a:rPr lang="en-GB" baseline="0" dirty="0" smtClean="0"/>
                        <a:t>individuals</a:t>
                      </a:r>
                      <a:endParaRPr lang="en-GB" dirty="0" smtClean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i="1" dirty="0" err="1" smtClean="0"/>
                        <a:t>Pgi</a:t>
                      </a:r>
                      <a:r>
                        <a:rPr lang="en-GB" dirty="0" smtClean="0"/>
                        <a:t> &amp; flanking genes +</a:t>
                      </a:r>
                    </a:p>
                    <a:p>
                      <a:r>
                        <a:rPr lang="en-GB" i="1" dirty="0" err="1" smtClean="0"/>
                        <a:t>Sdhd</a:t>
                      </a:r>
                      <a:r>
                        <a:rPr lang="en-GB" i="1" dirty="0" smtClean="0"/>
                        <a:t>,</a:t>
                      </a:r>
                      <a:r>
                        <a:rPr lang="en-GB" i="1" baseline="0" dirty="0" smtClean="0"/>
                        <a:t> Hsp70</a:t>
                      </a:r>
                      <a:endParaRPr lang="en-GB" i="1" dirty="0" smtClean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Sure-</a:t>
                      </a:r>
                    </a:p>
                    <a:p>
                      <a:r>
                        <a:rPr lang="en-GB" dirty="0" smtClean="0"/>
                        <a:t>Select + 454</a:t>
                      </a:r>
                    </a:p>
                    <a:p>
                      <a:r>
                        <a:rPr lang="en-GB" dirty="0" smtClean="0"/>
                        <a:t>Sanger </a:t>
                      </a:r>
                      <a:r>
                        <a:rPr lang="en-GB" dirty="0" err="1" smtClean="0"/>
                        <a:t>seq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Single read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400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1/4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re-sequencing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RAD-tag (Restriction Enzyme Associated DNA) known also as </a:t>
            </a:r>
          </a:p>
          <a:p>
            <a:pPr>
              <a:buNone/>
            </a:pPr>
            <a:r>
              <a:rPr lang="en-US" b="1" dirty="0" smtClean="0"/>
              <a:t>“Deep sequencing of reduced representation library”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Example: Construction of a high-density genetic map:</a:t>
            </a:r>
          </a:p>
          <a:p>
            <a:pPr>
              <a:buNone/>
            </a:pPr>
            <a:r>
              <a:rPr lang="en-US" dirty="0" smtClean="0"/>
              <a:t>*4 controlled Spain-Finland crosses</a:t>
            </a:r>
          </a:p>
          <a:p>
            <a:pPr>
              <a:buNone/>
            </a:pPr>
            <a:r>
              <a:rPr lang="en-US" dirty="0" smtClean="0"/>
              <a:t>* Parents and 50 individuals from each family to be sequenced</a:t>
            </a:r>
          </a:p>
          <a:p>
            <a:pPr>
              <a:buNone/>
            </a:pPr>
            <a:r>
              <a:rPr lang="en-US" dirty="0" smtClean="0"/>
              <a:t>Genetic or linkage map defines an order and distance between markers based on a recombination frequency (1cM = 1% recombination rate) in meiosis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err="1" smtClean="0"/>
              <a:t>SureSelect</a:t>
            </a:r>
            <a:r>
              <a:rPr lang="en-US" b="1" dirty="0" smtClean="0"/>
              <a:t>  (Agilent)Target Enrichment + deep sequencing with 454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Example: Population comparison of the </a:t>
            </a:r>
            <a:r>
              <a:rPr lang="en-US" dirty="0" err="1" smtClean="0"/>
              <a:t>Pgi</a:t>
            </a:r>
            <a:r>
              <a:rPr lang="en-US" dirty="0" smtClean="0"/>
              <a:t> + flanking genes (+ some other)</a:t>
            </a:r>
          </a:p>
          <a:p>
            <a:pPr>
              <a:buNone/>
            </a:pPr>
            <a:r>
              <a:rPr lang="en-US" dirty="0" smtClean="0"/>
              <a:t>in a sample of 24 individuals or pools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F5042-E639-45D4-BA35-60FC426E8DB9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8926" y="155448"/>
            <a:ext cx="5757874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Genetic map with</a:t>
            </a:r>
            <a:br>
              <a:rPr lang="en-US" dirty="0" smtClean="0"/>
            </a:br>
            <a:r>
              <a:rPr lang="en-US" dirty="0" smtClean="0"/>
              <a:t>   RAD-tag NGS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F5042-E639-45D4-BA35-60FC426E8DB9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500174"/>
            <a:ext cx="460357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5805"/>
            <a:ext cx="2928958" cy="671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8" name="Straight Connector 77"/>
          <p:cNvCxnSpPr/>
          <p:nvPr/>
        </p:nvCxnSpPr>
        <p:spPr>
          <a:xfrm>
            <a:off x="4643438" y="5143512"/>
            <a:ext cx="292895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4572000" y="4572008"/>
            <a:ext cx="2690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150-200bp pair-end library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4071934" y="5131370"/>
            <a:ext cx="102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50bp </a:t>
            </a:r>
            <a:r>
              <a:rPr lang="en-US" dirty="0" err="1" smtClean="0"/>
              <a:t>seq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7000892" y="5131370"/>
            <a:ext cx="107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 </a:t>
            </a:r>
            <a:r>
              <a:rPr lang="en-US" dirty="0" err="1" smtClean="0"/>
              <a:t>bp</a:t>
            </a:r>
            <a:r>
              <a:rPr lang="en-US" dirty="0" smtClean="0"/>
              <a:t> </a:t>
            </a:r>
            <a:r>
              <a:rPr lang="en-US" dirty="0" err="1" smtClean="0"/>
              <a:t>seq</a:t>
            </a:r>
            <a:endParaRPr lang="en-US" dirty="0"/>
          </a:p>
        </p:txBody>
      </p:sp>
      <p:cxnSp>
        <p:nvCxnSpPr>
          <p:cNvPr id="85" name="Straight Connector 84"/>
          <p:cNvCxnSpPr/>
          <p:nvPr/>
        </p:nvCxnSpPr>
        <p:spPr>
          <a:xfrm>
            <a:off x="3071802" y="6572272"/>
            <a:ext cx="60721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3938582" y="5143512"/>
            <a:ext cx="704856" cy="9524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7572396" y="5143512"/>
            <a:ext cx="285752" cy="9524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4714876" y="6419872"/>
            <a:ext cx="292895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4010020" y="6419872"/>
            <a:ext cx="704856" cy="9524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7643834" y="6419872"/>
            <a:ext cx="285752" cy="9524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4705352" y="6286520"/>
            <a:ext cx="250985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4000496" y="6286520"/>
            <a:ext cx="704856" cy="9524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7215206" y="6286520"/>
            <a:ext cx="285752" cy="9524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4705352" y="6143644"/>
            <a:ext cx="265273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4000496" y="6143644"/>
            <a:ext cx="704856" cy="9524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7358082" y="6143644"/>
            <a:ext cx="285752" cy="9524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4705352" y="6000768"/>
            <a:ext cx="265273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4000496" y="6000768"/>
            <a:ext cx="704856" cy="9524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7358082" y="6000768"/>
            <a:ext cx="285752" cy="9524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4705352" y="5857892"/>
            <a:ext cx="279560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4000496" y="5857892"/>
            <a:ext cx="704856" cy="9524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7500958" y="5857892"/>
            <a:ext cx="285752" cy="9524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5400000">
            <a:off x="3929058" y="6143644"/>
            <a:ext cx="7143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>
            <a:off x="7215206" y="6143644"/>
            <a:ext cx="714380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4000496" y="5500702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SNP1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7150903" y="5500702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SNP2</a:t>
            </a:r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>
            <a:off x="1785918" y="1571612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Nathan A et al.</a:t>
            </a:r>
          </a:p>
          <a:p>
            <a:r>
              <a:rPr lang="en-US" sz="800" dirty="0" err="1" smtClean="0"/>
              <a:t>PloS</a:t>
            </a:r>
            <a:r>
              <a:rPr lang="en-US" sz="800" dirty="0" smtClean="0"/>
              <a:t> ONE 2008</a:t>
            </a:r>
            <a:endParaRPr lang="en-US" sz="800" dirty="0"/>
          </a:p>
        </p:txBody>
      </p:sp>
      <p:sp>
        <p:nvSpPr>
          <p:cNvPr id="33" name="TextBox 32"/>
          <p:cNvSpPr txBox="1"/>
          <p:nvPr/>
        </p:nvSpPr>
        <p:spPr>
          <a:xfrm>
            <a:off x="7929586" y="3214686"/>
            <a:ext cx="12012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Now:</a:t>
            </a:r>
          </a:p>
          <a:p>
            <a:r>
              <a:rPr lang="en-US" dirty="0" smtClean="0"/>
              <a:t>500M</a:t>
            </a:r>
          </a:p>
          <a:p>
            <a:r>
              <a:rPr lang="en-US" dirty="0" smtClean="0"/>
              <a:t>Reads</a:t>
            </a:r>
          </a:p>
          <a:p>
            <a:r>
              <a:rPr lang="en-US" dirty="0" smtClean="0"/>
              <a:t>50 </a:t>
            </a:r>
            <a:r>
              <a:rPr lang="en-US" dirty="0" err="1" smtClean="0"/>
              <a:t>bp</a:t>
            </a:r>
            <a:r>
              <a:rPr lang="en-US" dirty="0" smtClean="0"/>
              <a:t> each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RAD-tagging in Glanville fritillary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0174"/>
            <a:ext cx="9215470" cy="50006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400" b="1" dirty="0" smtClean="0"/>
              <a:t>Average fragment size</a:t>
            </a:r>
            <a:r>
              <a:rPr lang="en-US" sz="2400" dirty="0" smtClean="0"/>
              <a:t>			</a:t>
            </a:r>
          </a:p>
          <a:p>
            <a:pPr>
              <a:buNone/>
            </a:pPr>
            <a:r>
              <a:rPr lang="en-US" sz="2400" dirty="0" smtClean="0"/>
              <a:t>			454 Glanville </a:t>
            </a:r>
            <a:r>
              <a:rPr lang="en-US" sz="2400" dirty="0" err="1" smtClean="0"/>
              <a:t>gContigs</a:t>
            </a:r>
            <a:r>
              <a:rPr lang="en-US" sz="2400" dirty="0" smtClean="0"/>
              <a:t>   		</a:t>
            </a:r>
            <a:r>
              <a:rPr lang="en-US" sz="2400" dirty="0" err="1" smtClean="0"/>
              <a:t>Heliconius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NcoI</a:t>
            </a:r>
            <a:r>
              <a:rPr lang="en-US" sz="2400" dirty="0" smtClean="0"/>
              <a:t>			13.3          			14 </a:t>
            </a:r>
            <a:br>
              <a:rPr lang="en-US" sz="2400" dirty="0" smtClean="0"/>
            </a:br>
            <a:r>
              <a:rPr lang="en-US" sz="2400" dirty="0" err="1" smtClean="0"/>
              <a:t>XhoI</a:t>
            </a:r>
            <a:r>
              <a:rPr lang="en-US" sz="2400" dirty="0" smtClean="0"/>
              <a:t>  		11.5           			4 </a:t>
            </a:r>
            <a:br>
              <a:rPr lang="en-US" sz="2400" dirty="0" smtClean="0"/>
            </a:br>
            <a:r>
              <a:rPr lang="en-US" sz="2400" dirty="0" err="1" smtClean="0"/>
              <a:t>EcoRI</a:t>
            </a:r>
            <a:r>
              <a:rPr lang="en-US" sz="2400" dirty="0" smtClean="0"/>
              <a:t>  		4.5            			2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err="1" smtClean="0"/>
              <a:t>Mappable</a:t>
            </a:r>
            <a:r>
              <a:rPr lang="en-US" sz="2400" b="1" dirty="0" smtClean="0"/>
              <a:t> reads </a:t>
            </a:r>
          </a:p>
          <a:p>
            <a:pPr>
              <a:buFont typeface="Arial" charset="0"/>
              <a:buChar char="•"/>
            </a:pPr>
            <a:r>
              <a:rPr lang="en-US" sz="2400" dirty="0" smtClean="0"/>
              <a:t>Restriction site &gt; 250bp from the end of a </a:t>
            </a:r>
            <a:r>
              <a:rPr lang="en-US" sz="2400" dirty="0" err="1" smtClean="0"/>
              <a:t>gContig</a:t>
            </a:r>
            <a:endParaRPr lang="en-US" sz="2400" dirty="0" smtClean="0"/>
          </a:p>
          <a:p>
            <a:pPr>
              <a:buFont typeface="Arial" charset="0"/>
              <a:buChar char="•"/>
            </a:pPr>
            <a:r>
              <a:rPr lang="en-US" sz="2400" dirty="0" smtClean="0"/>
              <a:t>Targets = 2x sites</a:t>
            </a:r>
          </a:p>
          <a:p>
            <a:pPr>
              <a:buFont typeface="Arial" charset="0"/>
              <a:buChar char="•"/>
            </a:pPr>
            <a:r>
              <a:rPr lang="en-US" sz="2400" dirty="0" smtClean="0"/>
              <a:t>454-Newbler assembly: 320Mbp (out of  ~550Mbp genome in 220K </a:t>
            </a:r>
            <a:r>
              <a:rPr lang="en-US" sz="2400" dirty="0" err="1" smtClean="0"/>
              <a:t>contigs</a:t>
            </a:r>
            <a:r>
              <a:rPr lang="en-US" sz="2400" dirty="0" smtClean="0"/>
              <a:t> (&gt;500bp) </a:t>
            </a:r>
          </a:p>
          <a:p>
            <a:pPr>
              <a:buFont typeface="Arial" charset="0"/>
              <a:buChar char="•"/>
            </a:pPr>
            <a:r>
              <a:rPr lang="en-US" sz="2400" dirty="0" smtClean="0"/>
              <a:t>Expected number of SNPs 1/300bp, read </a:t>
            </a:r>
            <a:r>
              <a:rPr lang="en-US" sz="2400" dirty="0" err="1" smtClean="0"/>
              <a:t>lenght</a:t>
            </a:r>
            <a:r>
              <a:rPr lang="en-US" sz="2400" dirty="0" smtClean="0"/>
              <a:t> 50-25bp</a:t>
            </a:r>
            <a:br>
              <a:rPr lang="en-US" sz="2400" dirty="0" smtClean="0"/>
            </a:br>
            <a:r>
              <a:rPr lang="en-US" sz="2400" dirty="0" smtClean="0"/>
              <a:t>----------------------------------------------------- </a:t>
            </a:r>
            <a:br>
              <a:rPr lang="en-US" sz="2400" dirty="0" smtClean="0"/>
            </a:br>
            <a:r>
              <a:rPr lang="en-US" sz="2400" dirty="0" smtClean="0"/>
              <a:t>              		#sites 	#</a:t>
            </a:r>
            <a:r>
              <a:rPr lang="en-US" sz="2400" dirty="0" err="1" smtClean="0"/>
              <a:t>mappable</a:t>
            </a:r>
            <a:r>
              <a:rPr lang="en-US" sz="2400" dirty="0" smtClean="0"/>
              <a:t>  	#exp		#SNPs</a:t>
            </a:r>
            <a:br>
              <a:rPr lang="en-US" sz="2400" dirty="0" smtClean="0"/>
            </a:br>
            <a:r>
              <a:rPr lang="en-US" sz="2400" dirty="0" err="1" smtClean="0"/>
              <a:t>NcoI</a:t>
            </a:r>
            <a:r>
              <a:rPr lang="en-US" sz="2400" dirty="0" smtClean="0"/>
              <a:t>*  	</a:t>
            </a:r>
            <a:r>
              <a:rPr lang="en-US" sz="2400" dirty="0" err="1" smtClean="0"/>
              <a:t>cc</a:t>
            </a:r>
            <a:r>
              <a:rPr lang="en-US" sz="2400" u="sng" dirty="0" err="1" smtClean="0"/>
              <a:t>atg</a:t>
            </a:r>
            <a:r>
              <a:rPr lang="en-US" sz="2400" dirty="0" err="1" smtClean="0"/>
              <a:t>g</a:t>
            </a:r>
            <a:r>
              <a:rPr lang="en-US" sz="2400" dirty="0" smtClean="0"/>
              <a:t>  	24,064   	38,880 		48,128		12,032</a:t>
            </a:r>
            <a:br>
              <a:rPr lang="en-US" sz="2400" dirty="0" smtClean="0"/>
            </a:br>
            <a:r>
              <a:rPr lang="en-US" sz="2400" dirty="0" err="1" smtClean="0"/>
              <a:t>XhoI</a:t>
            </a:r>
            <a:r>
              <a:rPr lang="en-US" sz="2400" dirty="0" smtClean="0"/>
              <a:t>  	</a:t>
            </a:r>
            <a:r>
              <a:rPr lang="en-US" sz="2400" dirty="0" err="1" smtClean="0"/>
              <a:t>ctcgag</a:t>
            </a:r>
            <a:r>
              <a:rPr lang="en-US" sz="2400" dirty="0" smtClean="0"/>
              <a:t>  	27,788   	45,925 		55,576		13,894</a:t>
            </a:r>
            <a:br>
              <a:rPr lang="en-US" sz="2400" dirty="0" smtClean="0"/>
            </a:br>
            <a:r>
              <a:rPr lang="en-US" sz="2400" dirty="0" err="1" smtClean="0"/>
              <a:t>EcoRI</a:t>
            </a:r>
            <a:r>
              <a:rPr lang="en-US" sz="2400" dirty="0" smtClean="0"/>
              <a:t> 	</a:t>
            </a:r>
            <a:r>
              <a:rPr lang="en-US" sz="2400" dirty="0" err="1" smtClean="0"/>
              <a:t>gaattc</a:t>
            </a:r>
            <a:r>
              <a:rPr lang="en-US" sz="2400" dirty="0" smtClean="0"/>
              <a:t>  	70,474 	117,293 		140,948		35,2367</a:t>
            </a:r>
            <a:br>
              <a:rPr lang="en-US" sz="2400" dirty="0" smtClean="0"/>
            </a:br>
            <a:r>
              <a:rPr lang="en-US" sz="2400" dirty="0" err="1" smtClean="0"/>
              <a:t>BsphI</a:t>
            </a:r>
            <a:r>
              <a:rPr lang="en-US" sz="2400" dirty="0" smtClean="0"/>
              <a:t>* 	</a:t>
            </a:r>
            <a:r>
              <a:rPr lang="en-US" sz="2400" dirty="0" err="1" smtClean="0"/>
              <a:t>tc</a:t>
            </a:r>
            <a:r>
              <a:rPr lang="en-US" sz="2400" u="sng" dirty="0" err="1" smtClean="0"/>
              <a:t>atg</a:t>
            </a:r>
            <a:r>
              <a:rPr lang="en-US" sz="2400" dirty="0" err="1" smtClean="0"/>
              <a:t>a</a:t>
            </a:r>
            <a:r>
              <a:rPr lang="en-US" sz="2400" dirty="0" smtClean="0"/>
              <a:t>  	66,967  	110,731 		133,934		33,483</a:t>
            </a:r>
            <a:br>
              <a:rPr lang="en-US" sz="2400" dirty="0" smtClean="0"/>
            </a:br>
            <a:r>
              <a:rPr lang="en-US" sz="2400" dirty="0" err="1" smtClean="0"/>
              <a:t>NdeI</a:t>
            </a:r>
            <a:r>
              <a:rPr lang="en-US" sz="2400" dirty="0" smtClean="0"/>
              <a:t>  	</a:t>
            </a:r>
            <a:r>
              <a:rPr lang="en-US" sz="2400" dirty="0" err="1" smtClean="0"/>
              <a:t>cat</a:t>
            </a:r>
            <a:r>
              <a:rPr lang="en-US" sz="2400" u="sng" dirty="0" err="1" smtClean="0"/>
              <a:t>atg</a:t>
            </a:r>
            <a:r>
              <a:rPr lang="en-US" sz="2400" dirty="0" smtClean="0"/>
              <a:t>  	73,629  	121,628 		147,258		36,814</a:t>
            </a:r>
          </a:p>
          <a:p>
            <a:pPr>
              <a:buFont typeface="Arial" charset="0"/>
              <a:buChar char="•"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*The most probable combination &gt; ~45,000 SNPs</a:t>
            </a:r>
          </a:p>
          <a:p>
            <a:pPr>
              <a:buFont typeface="Arial" charset="0"/>
              <a:buChar char="•"/>
            </a:pPr>
            <a:r>
              <a:rPr lang="en-US" sz="2400" dirty="0" smtClean="0"/>
              <a:t>Reads have to unique</a:t>
            </a:r>
          </a:p>
          <a:p>
            <a:pPr>
              <a:buFont typeface="Arial" charset="0"/>
              <a:buChar char="•"/>
            </a:pPr>
            <a:r>
              <a:rPr lang="en-US" sz="2400" dirty="0" smtClean="0"/>
              <a:t>10-20x coverage/ individual (&gt;~5000x on average)</a:t>
            </a:r>
          </a:p>
          <a:p>
            <a:pPr>
              <a:buFont typeface="Arial" charset="0"/>
              <a:buChar char="•"/>
            </a:pPr>
            <a:r>
              <a:rPr lang="en-US" sz="2400" dirty="0" smtClean="0"/>
              <a:t>Heavy data filtering needed &gt; probably only 30-50% of data is usable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F5042-E639-45D4-BA35-60FC426E8DB9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071934" y="6488668"/>
            <a:ext cx="33121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In </a:t>
            </a:r>
            <a:r>
              <a:rPr lang="en-US" sz="1000" dirty="0" err="1" smtClean="0"/>
              <a:t>silico</a:t>
            </a:r>
            <a:r>
              <a:rPr lang="en-US" sz="1000" dirty="0" smtClean="0"/>
              <a:t> restriction  analysis made by </a:t>
            </a:r>
            <a:r>
              <a:rPr lang="en-US" sz="1000" dirty="0" err="1" smtClean="0"/>
              <a:t>Panu</a:t>
            </a:r>
            <a:r>
              <a:rPr lang="en-US" sz="1000" dirty="0" smtClean="0"/>
              <a:t> </a:t>
            </a:r>
            <a:r>
              <a:rPr lang="en-US" sz="1000" dirty="0" err="1" smtClean="0"/>
              <a:t>Somervuo</a:t>
            </a:r>
            <a:r>
              <a:rPr lang="en-US" sz="1000" dirty="0" smtClean="0"/>
              <a:t>, MRG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1391</TotalTime>
  <Words>752</Words>
  <Application>Microsoft Office PowerPoint</Application>
  <PresentationFormat>On-screen Show (4:3)</PresentationFormat>
  <Paragraphs>233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Module</vt:lpstr>
      <vt:lpstr>Glanville fritillary butterfly genomics and genetics</vt:lpstr>
      <vt:lpstr>Glanville fritillary butterfly – genomics and genetics</vt:lpstr>
      <vt:lpstr>Glanville fritillary as a model</vt:lpstr>
      <vt:lpstr>Collaborative genome project</vt:lpstr>
      <vt:lpstr>Reference genome + variation</vt:lpstr>
      <vt:lpstr>Variation &amp; other nex-gen data</vt:lpstr>
      <vt:lpstr>Deep re-sequencing</vt:lpstr>
      <vt:lpstr>Genetic map with    RAD-tag NGS</vt:lpstr>
      <vt:lpstr>RAD-tagging in Glanville fritillary</vt:lpstr>
      <vt:lpstr>Targeted enrichment + resequencing</vt:lpstr>
      <vt:lpstr>Uneven coverage</vt:lpstr>
      <vt:lpstr>How well SureSelect works?</vt:lpstr>
      <vt:lpstr>Comparison of haplotypes</vt:lpstr>
      <vt:lpstr> Message</vt:lpstr>
    </vt:vector>
  </TitlesOfParts>
  <Company>University of Helsinki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Rainer</dc:creator>
  <cp:lastModifiedBy>admin_rainer</cp:lastModifiedBy>
  <cp:revision>261</cp:revision>
  <dcterms:created xsi:type="dcterms:W3CDTF">2010-03-21T11:44:01Z</dcterms:created>
  <dcterms:modified xsi:type="dcterms:W3CDTF">2010-06-01T13:31:14Z</dcterms:modified>
</cp:coreProperties>
</file>